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429" r:id="rId2"/>
    <p:sldId id="428" r:id="rId3"/>
    <p:sldId id="425" r:id="rId4"/>
    <p:sldId id="42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2F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2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C5AC0-4581-4875-AADE-4877626CFE96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664A8-70B7-45A4-8609-2548C476D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59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47DB-FED2-3345-A1C8-2C79A38C8D4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05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47DB-FED2-3345-A1C8-2C79A38C8D4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09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47DB-FED2-3345-A1C8-2C79A38C8D4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20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547DB-FED2-3345-A1C8-2C79A38C8D4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029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CC140-F057-48CA-BD16-EA733D036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F5E776-D659-46C7-9626-0FFF4C8F7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39875F-B24F-4629-9935-89CB4B57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B23CE8-E100-4FCE-A2BF-A846F7A0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F29AE-6C7D-4766-A4B6-866B5550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79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A1F37-8EFE-4ECB-9292-EF8F4483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1A205F-A864-4588-9C09-4A8CF9BED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9C69D5-E428-459B-B2D3-577119ECA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4DF3CC-3EF9-4E38-BC70-8EC430AC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AC022E-979C-469F-94DC-2BCD67C2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39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1F7530-AE77-4D70-858D-B79D4978D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E588A5-F406-4357-9031-DB0D9BC26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8484B-BD83-496A-921B-1CCB4A1CF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EB74A7-0378-4D3A-89C9-2DB92C5FD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1FC5B8-D4D5-487D-9B38-149952CE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98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20E79-35BD-4B03-ABD1-E6058537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9A362F-0F7A-45BF-B3D9-24003B5D4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331B2-99AB-4E68-BEEF-A53FE8ED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F3D46A-F8A8-4C6B-83EB-7EC400AC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D8431E-9FCB-460F-8F96-315592C4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25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8FE01-0950-41C7-84A5-EBE4DF7A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2DA44E-7EE0-4704-8296-7197EF8E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2204A8-1CC0-4782-B011-A3D74CC1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1D5593-3251-4D59-A3E0-06FD6AA7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9C6D9B-4156-4B60-81F9-718D1B56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34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F076F-E5B1-427A-813F-43B6D535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66C10-2883-419E-A6DD-1AD9A977E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B83177-9CAE-4268-908D-E3A01814A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2BB9C-56D8-4D13-B632-4F21FCC28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3BF758-8AB3-4AE1-8984-4B7E629C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2493FA-599B-4A2E-B4D8-C3542CD6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64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1F5B2-82B9-4946-97C4-BF15B3F02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192872-D1E3-442A-8268-467A4C463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020881-71E6-4A69-B826-6A59D3BDB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1B1E8F-F8D0-4E8F-9D6C-33DF9593A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81DC36-E776-4A2E-B702-15A060D23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9F0340-3AE2-4A00-AE95-18D2E3ABA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8498EE-D9B7-4F44-A726-D3BD05BA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3BB625-ACEB-4661-A5C1-6671D9A3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4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4BDC6-6FFB-4E5A-B53F-02D2F2DC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23DEEA-8A1E-4E60-BAF1-EFDFCA2B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D4C973-0D8D-4509-A515-EBDAD95D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BDC82A-91C8-4C76-A250-0F652B07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005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E9DADE-9874-4A58-813B-EF15F3A7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AE58DD-13AE-4CD5-A1B3-F7239A71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0E51EA-0480-48AB-9A0A-8801037A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37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826B4-5493-4B1C-9702-0247F633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C0830-2DC9-4DD1-A10B-E7896C08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0B743C-3E94-4DE8-B27A-D4C610DB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5E0CFA-F0C4-4B21-98C2-3B5FA6AA7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E652B9-C1F8-43E4-8642-69935A3F6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228733-C83E-4046-890D-E4C7A8A8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38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4F4D1-A354-486F-9A4D-2CA8E56A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FDE023C-3EB5-4183-8265-D2C23FEB5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E8CBCE-FADD-4A62-8700-542101065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2DB485-471D-4708-850A-FAC673C12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BA40D9-4C21-4E68-833E-E32A98A9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00F3BB-31E4-4478-B84D-B2FAF2D84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28E1B7-B20B-44FD-9967-CC990F2D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38024C-2387-46E7-BAD7-1437CA300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8B5FF-7CA9-46CA-B39F-FFAEF4D93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E07E5-757B-4EA5-8678-F584E1C67B1A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E86F7D-ED18-4A1F-BFA6-7A60547FA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9016AD-5160-434E-8F5B-2C28C7964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70DC1-ACAB-4684-B7E1-C471C22AC6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08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55887EAB-AE87-4257-8029-E94EB7CD9C54}"/>
              </a:ext>
            </a:extLst>
          </p:cNvPr>
          <p:cNvSpPr txBox="1">
            <a:spLocks/>
          </p:cNvSpPr>
          <p:nvPr/>
        </p:nvSpPr>
        <p:spPr>
          <a:xfrm>
            <a:off x="0" y="77413"/>
            <a:ext cx="5594373" cy="327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 smtClean="0">
                <a:solidFill>
                  <a:srgbClr val="0432FF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Match and reconstruct</a:t>
            </a:r>
            <a:endParaRPr kumimoji="1" lang="zh-CN" altLang="en-US" sz="2400" b="1" dirty="0">
              <a:solidFill>
                <a:srgbClr val="0432FF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4237" y="80302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212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Guideline</a:t>
            </a:r>
            <a:endParaRPr lang="zh-CN" altLang="en-US" dirty="0">
              <a:solidFill>
                <a:srgbClr val="1212F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27270" y="2302129"/>
            <a:ext cx="2392680" cy="3046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6024" y="2270944"/>
            <a:ext cx="215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Stereo Matching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40446" y="2898327"/>
            <a:ext cx="2392680" cy="30039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70926" y="2864791"/>
            <a:ext cx="245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Calculate Depth (z value)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12030" y="3504545"/>
            <a:ext cx="245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Calculate x and y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43383" y="3493343"/>
            <a:ext cx="2392680" cy="4081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81483" y="4164257"/>
            <a:ext cx="245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Generate and store</a:t>
            </a:r>
          </a:p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the point cloud (x y z)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40446" y="4195496"/>
            <a:ext cx="2392680" cy="5989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31080" y="1722044"/>
            <a:ext cx="2392680" cy="29320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47444" y="1677100"/>
            <a:ext cx="215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Load images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5899626" y="2053533"/>
            <a:ext cx="274320" cy="255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5899626" y="2626462"/>
            <a:ext cx="274320" cy="255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5904420" y="3230284"/>
            <a:ext cx="274320" cy="255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5899626" y="3938227"/>
            <a:ext cx="274320" cy="255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18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55887EAB-AE87-4257-8029-E94EB7CD9C54}"/>
              </a:ext>
            </a:extLst>
          </p:cNvPr>
          <p:cNvSpPr txBox="1">
            <a:spLocks/>
          </p:cNvSpPr>
          <p:nvPr/>
        </p:nvSpPr>
        <p:spPr>
          <a:xfrm>
            <a:off x="0" y="77413"/>
            <a:ext cx="5594373" cy="327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 smtClean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Match and reconstruct</a:t>
            </a:r>
            <a:endParaRPr kumimoji="1" lang="zh-CN" altLang="en-US" sz="2400" b="1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2837" y="134404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212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Inputs:</a:t>
            </a:r>
            <a:endParaRPr lang="zh-CN" altLang="en-US" dirty="0">
              <a:solidFill>
                <a:srgbClr val="1212F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63817" y="1849460"/>
            <a:ext cx="961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Left and right image. (Notice that the </a:t>
            </a:r>
            <a:r>
              <a:rPr lang="en-US" altLang="zh-CN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epipolar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of two images are parallel, so you don’t need to rectify the images. You could match the corresponding pixels row by row directly.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Calibration data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of two cameras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42838" y="3402487"/>
            <a:ext cx="437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212F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 (What you need to get and submit)</a:t>
            </a:r>
            <a:endParaRPr lang="zh-CN" altLang="en-US" dirty="0">
              <a:solidFill>
                <a:srgbClr val="1212F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63817" y="3884801"/>
            <a:ext cx="9610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disparity map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3D point cloud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data (Save it in 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pc.txt and each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row 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stores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the x, y, and z coordinates of 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one point.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nd x, y, z values should be separated by one Space)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Your report (Explain the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principle and implementation 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of the stereo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matching 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algorithm you used in detail.)</a:t>
            </a:r>
          </a:p>
        </p:txBody>
      </p:sp>
    </p:spTree>
    <p:extLst>
      <p:ext uri="{BB962C8B-B14F-4D97-AF65-F5344CB8AC3E}">
        <p14:creationId xmlns:p14="http://schemas.microsoft.com/office/powerpoint/2010/main" val="200900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3" y="572351"/>
            <a:ext cx="3144491" cy="2109058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2606125" y="1009775"/>
            <a:ext cx="110941" cy="110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D37AA7-2F83-A944-83BC-FB55B59A3583}"/>
              </a:ext>
            </a:extLst>
          </p:cNvPr>
          <p:cNvSpPr txBox="1"/>
          <p:nvPr/>
        </p:nvSpPr>
        <p:spPr>
          <a:xfrm>
            <a:off x="1112234" y="2632641"/>
            <a:ext cx="206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0432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Left image</a:t>
            </a:r>
            <a:endParaRPr kumimoji="1" lang="zh-CN" altLang="en-US" sz="1600" dirty="0">
              <a:solidFill>
                <a:srgbClr val="0432FF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96B8E6-E710-CE45-AC89-D66513898868}"/>
              </a:ext>
            </a:extLst>
          </p:cNvPr>
          <p:cNvSpPr txBox="1"/>
          <p:nvPr/>
        </p:nvSpPr>
        <p:spPr>
          <a:xfrm>
            <a:off x="4448655" y="2614353"/>
            <a:ext cx="2061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rgbClr val="0432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Right image</a:t>
            </a:r>
            <a:endParaRPr kumimoji="1" lang="zh-CN" altLang="en-US" sz="1600" dirty="0">
              <a:solidFill>
                <a:srgbClr val="0432FF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D70B3E-11B4-5647-99EF-C2101CE46773}"/>
              </a:ext>
            </a:extLst>
          </p:cNvPr>
          <p:cNvSpPr txBox="1"/>
          <p:nvPr/>
        </p:nvSpPr>
        <p:spPr>
          <a:xfrm>
            <a:off x="759017" y="3092361"/>
            <a:ext cx="10485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b="1" dirty="0" smtClean="0">
                <a:solidFill>
                  <a:srgbClr val="1212F6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Stereo Match: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 dirty="0" smtClean="0">
                <a:solidFill>
                  <a:srgbClr val="1212F6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Write a program to </a:t>
            </a:r>
            <a:r>
              <a:rPr kumimoji="1" lang="en-US" altLang="zh-CN" sz="1400" dirty="0" smtClean="0">
                <a:solidFill>
                  <a:srgbClr val="1212F6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stereo match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the left and right </a:t>
            </a: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image. Specifically, for each pixel in the left image, calculate the best matching point in the right image,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and store </a:t>
            </a: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the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disparity (horizontal </a:t>
            </a: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position absolute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of </a:t>
            </a: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the matched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pixel) in </a:t>
            </a: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 new matrix, and finally generate a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disparity map.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You can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choose any </a:t>
            </a: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of the stereo matching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algorithms to finish it.  For example, you can use </a:t>
            </a: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local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algorithms such as SAD, SSD, STAD. You can also use global(or semi-global) </a:t>
            </a: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algorithms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such as SGM, </a:t>
            </a:r>
            <a:r>
              <a:rPr kumimoji="1" lang="en-US" altLang="zh-CN" sz="1400" dirty="0" err="1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PatchMatch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and so on.</a:t>
            </a:r>
            <a:endParaRPr kumimoji="1" lang="en-US" altLang="zh-CN" sz="1400" dirty="0"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Notice that you can use any programming language and necessary libraries, </a:t>
            </a: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but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the library </a:t>
            </a: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functions associated with stereo matching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are not allowed </a:t>
            </a:r>
            <a:r>
              <a:rPr kumimoji="1" lang="en-US" altLang="zh-CN" sz="1400" dirty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to be used directly. You have to implement the stereo matching part of the code </a:t>
            </a:r>
            <a:r>
              <a:rPr kumimoji="1" lang="en-US" altLang="zh-CN" sz="1400" dirty="0" smtClean="0"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by yourself.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5887EAB-AE87-4257-8029-E94EB7CD9C54}"/>
              </a:ext>
            </a:extLst>
          </p:cNvPr>
          <p:cNvSpPr txBox="1">
            <a:spLocks/>
          </p:cNvSpPr>
          <p:nvPr/>
        </p:nvSpPr>
        <p:spPr>
          <a:xfrm>
            <a:off x="0" y="77413"/>
            <a:ext cx="5594373" cy="327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 smtClean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Match and reconstruct</a:t>
            </a:r>
            <a:endParaRPr kumimoji="1" lang="zh-CN" altLang="en-US" sz="2400" b="1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322" y="567709"/>
            <a:ext cx="3151649" cy="21138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31986" y="953374"/>
            <a:ext cx="246266" cy="2417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2655119" y="359987"/>
            <a:ext cx="12192" cy="22677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5627483" y="998412"/>
            <a:ext cx="110941" cy="110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553344" y="942011"/>
            <a:ext cx="246266" cy="24176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676477" y="348624"/>
            <a:ext cx="12192" cy="22677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10540" y="1067123"/>
            <a:ext cx="657045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54" y="567709"/>
            <a:ext cx="3128276" cy="2113700"/>
          </a:xfrm>
          <a:prstGeom prst="rect">
            <a:avLst/>
          </a:prstGeom>
        </p:spPr>
      </p:pic>
      <p:sp>
        <p:nvSpPr>
          <p:cNvPr id="34" name="右箭头 33"/>
          <p:cNvSpPr/>
          <p:nvPr/>
        </p:nvSpPr>
        <p:spPr>
          <a:xfrm>
            <a:off x="6977971" y="1302766"/>
            <a:ext cx="1013383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F96B8E6-E710-CE45-AC89-D66513898868}"/>
              </a:ext>
            </a:extLst>
          </p:cNvPr>
          <p:cNvSpPr txBox="1"/>
          <p:nvPr/>
        </p:nvSpPr>
        <p:spPr>
          <a:xfrm>
            <a:off x="8646005" y="2632641"/>
            <a:ext cx="2061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432FF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Ground truth for reference</a:t>
            </a:r>
            <a:endParaRPr kumimoji="1" lang="zh-CN" altLang="en-US" sz="1600" dirty="0">
              <a:solidFill>
                <a:srgbClr val="0432FF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D70B3E-11B4-5647-99EF-C2101CE46773}"/>
                  </a:ext>
                </a:extLst>
              </p:cNvPr>
              <p:cNvSpPr txBox="1"/>
              <p:nvPr/>
            </p:nvSpPr>
            <p:spPr>
              <a:xfrm>
                <a:off x="629477" y="799203"/>
                <a:ext cx="10485314" cy="247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400" b="1" dirty="0" smtClean="0">
                    <a:solidFill>
                      <a:srgbClr val="1212F6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2.  Calculate Depth: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sz="1400" b="1" dirty="0" smtClean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400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For each pixel, its depth z can be calculated by:</a:t>
                </a:r>
                <a:endPara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𝑧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= 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𝑑𝑒𝑝𝑡h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  <a:cs typeface="Calibri" panose="020F0502020204030204" pitchFamily="34" charset="0"/>
                        </a:rPr>
                        <m:t>=  </m:t>
                      </m:r>
                      <m:f>
                        <m:fPr>
                          <m:ctrlPr>
                            <a:rPr kumimoji="1"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𝐵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  <m:t>𝑑𝑖𝑠𝑝𝑎𝑟𝑖𝑡𝑦</m:t>
                          </m:r>
                        </m:den>
                      </m:f>
                    </m:oMath>
                  </m:oMathPara>
                </a14:m>
                <a:endParaRPr kumimoji="1" lang="en-US" altLang="zh-CN" sz="1400" dirty="0" smtClean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	</a:t>
                </a:r>
                <a:r>
                  <a:rPr kumimoji="1" lang="en-US" altLang="zh-CN" sz="1400" dirty="0" smtClean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kumimoji="1" lang="en-US" altLang="zh-CN" sz="1400" dirty="0" smtClean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 represents baseline of two cameras,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zh-CN" sz="1400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 represents the normalized focal (unit: pixel) of left camera, they are both provided in </a:t>
                </a:r>
                <a:r>
                  <a:rPr kumimoji="1" lang="en-US" altLang="zh-CN" sz="1400" i="1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calib.txt</a:t>
                </a:r>
                <a:r>
                  <a:rPr kumimoji="1" lang="en-US" altLang="zh-CN" sz="1400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D70B3E-11B4-5647-99EF-C2101CE46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77" y="799203"/>
                <a:ext cx="10485314" cy="2473498"/>
              </a:xfrm>
              <a:prstGeom prst="rect">
                <a:avLst/>
              </a:prstGeom>
              <a:blipFill>
                <a:blip r:embed="rId3"/>
                <a:stretch>
                  <a:fillRect l="-174" b="-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标题 1">
            <a:extLst>
              <a:ext uri="{FF2B5EF4-FFF2-40B4-BE49-F238E27FC236}">
                <a16:creationId xmlns:a16="http://schemas.microsoft.com/office/drawing/2014/main" id="{55887EAB-AE87-4257-8029-E94EB7CD9C54}"/>
              </a:ext>
            </a:extLst>
          </p:cNvPr>
          <p:cNvSpPr txBox="1">
            <a:spLocks/>
          </p:cNvSpPr>
          <p:nvPr/>
        </p:nvSpPr>
        <p:spPr>
          <a:xfrm>
            <a:off x="0" y="77413"/>
            <a:ext cx="5594373" cy="327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 smtClean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Match and reconstruct</a:t>
            </a:r>
            <a:endParaRPr kumimoji="1" lang="zh-CN" altLang="en-US" sz="2400" b="1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BD70B3E-11B4-5647-99EF-C2101CE46773}"/>
                  </a:ext>
                </a:extLst>
              </p:cNvPr>
              <p:cNvSpPr txBox="1"/>
              <p:nvPr/>
            </p:nvSpPr>
            <p:spPr>
              <a:xfrm>
                <a:off x="629477" y="3272701"/>
                <a:ext cx="10485314" cy="2704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1400" b="1" dirty="0" smtClean="0">
                    <a:solidFill>
                      <a:srgbClr val="1212F6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3. </a:t>
                </a:r>
                <a:r>
                  <a:rPr kumimoji="1" lang="en-US" altLang="zh-CN" sz="1400" b="1" dirty="0" smtClean="0">
                    <a:solidFill>
                      <a:srgbClr val="1212F6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Calculate x and y: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sz="1400" b="1" dirty="0" smtClean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400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For each pixel, its x and y coordinate can be calculated by: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=(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𝑢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Calibri" panose="020F0502020204030204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=(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𝑣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  <a:cs typeface="Calibri" panose="020F0502020204030204" pitchFamily="34" charset="0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kumimoji="1" lang="en-US" altLang="zh-CN" sz="1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Calibri" panose="020F0502020204030204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  <a:cs typeface="Calibri" panose="020F0502020204030204" pitchFamily="34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1400" dirty="0" smtClean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	</a:t>
                </a:r>
                <a:r>
                  <a:rPr kumimoji="1" lang="en-US" altLang="zh-CN" sz="1400" dirty="0" smtClean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Calibri" panose="020F0502020204030204" pitchFamily="34" charset="0"/>
                      </a:rPr>
                      <m:t>(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Calibri" panose="020F0502020204030204" pitchFamily="34" charset="0"/>
                      </a:rPr>
                      <m:t>𝑢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Calibri" panose="020F0502020204030204" pitchFamily="34" charset="0"/>
                      </a:rPr>
                      <m:t>,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Calibri" panose="020F0502020204030204" pitchFamily="34" charset="0"/>
                      </a:rPr>
                      <m:t>𝑣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1" lang="en-US" altLang="zh-CN" sz="1400" dirty="0" smtClean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 represents the coordinates of current pixel,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zh-CN" sz="1400" dirty="0" smtClean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zh-CN" sz="1400" dirty="0" smtClean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) represents the center pixel coordinates of left camera, and </a:t>
                </a:r>
                <a:r>
                  <a:rPr kumimoji="1" lang="en-US" altLang="zh-CN" sz="1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)</a:t>
                </a:r>
                <a:r>
                  <a:rPr kumimoji="1" lang="en-US" altLang="zh-CN" sz="1400" dirty="0" smtClean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 is provided in </a:t>
                </a:r>
                <a:r>
                  <a:rPr kumimoji="1" lang="en-US" altLang="zh-CN" sz="1400" i="1" dirty="0" smtClean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calib.txt</a:t>
                </a:r>
                <a:r>
                  <a:rPr kumimoji="1" lang="en-US" altLang="zh-CN" sz="1400" dirty="0" smtClean="0">
                    <a:latin typeface="Calibri" panose="020F0502020204030204" pitchFamily="34" charset="0"/>
                    <a:ea typeface="黑体" panose="02010609060101010101" pitchFamily="49" charset="-122"/>
                    <a:cs typeface="Calibri" panose="020F0502020204030204" pitchFamily="34" charset="0"/>
                  </a:rPr>
                  <a:t>.</a:t>
                </a:r>
                <a:endParaRPr kumimoji="1" lang="en-US" altLang="zh-CN" sz="1400" dirty="0" smtClean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BD70B3E-11B4-5647-99EF-C2101CE46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77" y="3272701"/>
                <a:ext cx="10485314" cy="2704715"/>
              </a:xfrm>
              <a:prstGeom prst="rect">
                <a:avLst/>
              </a:prstGeom>
              <a:blipFill>
                <a:blip r:embed="rId4"/>
                <a:stretch>
                  <a:fillRect l="-174" b="-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863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356</Words>
  <Application>Microsoft Office PowerPoint</Application>
  <PresentationFormat>宽屏</PresentationFormat>
  <Paragraphs>39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等线 Light</vt:lpstr>
      <vt:lpstr>黑体</vt:lpstr>
      <vt:lpstr>Microsoft YaHei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fenfang</dc:creator>
  <cp:lastModifiedBy>Liangang Xie</cp:lastModifiedBy>
  <cp:revision>49</cp:revision>
  <dcterms:created xsi:type="dcterms:W3CDTF">2019-10-23T01:18:06Z</dcterms:created>
  <dcterms:modified xsi:type="dcterms:W3CDTF">2020-12-20T03:53:04Z</dcterms:modified>
</cp:coreProperties>
</file>